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Caveat"/>
      <p:regular r:id="rId31"/>
      <p:bold r:id="rId32"/>
    </p:embeddedFont>
    <p:embeddedFont>
      <p:font typeface="Lobster"/>
      <p:regular r:id="rId33"/>
    </p:embeddedFont>
    <p:embeddedFont>
      <p:font typeface="Pacifico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ve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obster-regular.fntdata"/><Relationship Id="rId10" Type="http://schemas.openxmlformats.org/officeDocument/2006/relationships/slide" Target="slides/slide5.xml"/><Relationship Id="rId32" Type="http://schemas.openxmlformats.org/officeDocument/2006/relationships/font" Target="fonts/Cave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acific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c49a9d5f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c49a9d5f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c49a9d5f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c49a9d5f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c49a9d5f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c49a9d5f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b80e7cd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b80e7cd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c49a9d5f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c49a9d5f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e43d99b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e43d99b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e43d99b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e43d99b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c49a9d5f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c49a9d5f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c49a9d5f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c49a9d5f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e43d99b4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e43d99b4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e43d99b4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e43d99b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b80e7cd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b80e7cd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c49a9d5f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2c49a9d5f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c49a9d5f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c49a9d5f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c49a9d5f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c49a9d5f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c49a9d5f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c49a9d5f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c49a9d5f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c49a9d5f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c49a9d5f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c49a9d5f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c49a9d5f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c49a9d5f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c49a9d5f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c49a9d5f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b80e7cd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b80e7cd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c49a9d5f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c49a9d5f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e43d99b4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e43d99b4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e43d99b4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e43d99b4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1.jpg"/><Relationship Id="rId4" Type="http://schemas.openxmlformats.org/officeDocument/2006/relationships/image" Target="../media/image4.png"/><Relationship Id="rId10" Type="http://schemas.openxmlformats.org/officeDocument/2006/relationships/image" Target="../media/image34.png"/><Relationship Id="rId9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9.jpg"/><Relationship Id="rId4" Type="http://schemas.openxmlformats.org/officeDocument/2006/relationships/image" Target="../media/image24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30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9.jpg"/><Relationship Id="rId4" Type="http://schemas.openxmlformats.org/officeDocument/2006/relationships/image" Target="../media/image24.png"/><Relationship Id="rId9" Type="http://schemas.openxmlformats.org/officeDocument/2006/relationships/image" Target="../media/image54.png"/><Relationship Id="rId5" Type="http://schemas.openxmlformats.org/officeDocument/2006/relationships/image" Target="../media/image50.jpg"/><Relationship Id="rId6" Type="http://schemas.openxmlformats.org/officeDocument/2006/relationships/image" Target="../media/image23.png"/><Relationship Id="rId7" Type="http://schemas.openxmlformats.org/officeDocument/2006/relationships/image" Target="../media/image33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1.jpg"/><Relationship Id="rId4" Type="http://schemas.openxmlformats.org/officeDocument/2006/relationships/image" Target="../media/image24.png"/><Relationship Id="rId10" Type="http://schemas.openxmlformats.org/officeDocument/2006/relationships/image" Target="../media/image9.png"/><Relationship Id="rId9" Type="http://schemas.openxmlformats.org/officeDocument/2006/relationships/image" Target="../media/image3.png"/><Relationship Id="rId5" Type="http://schemas.openxmlformats.org/officeDocument/2006/relationships/image" Target="../media/image52.jpg"/><Relationship Id="rId6" Type="http://schemas.openxmlformats.org/officeDocument/2006/relationships/image" Target="../media/image55.jpg"/><Relationship Id="rId7" Type="http://schemas.openxmlformats.org/officeDocument/2006/relationships/image" Target="../media/image51.jpg"/><Relationship Id="rId8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59.png"/><Relationship Id="rId13" Type="http://schemas.openxmlformats.org/officeDocument/2006/relationships/image" Target="../media/image62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1.jpg"/><Relationship Id="rId4" Type="http://schemas.openxmlformats.org/officeDocument/2006/relationships/image" Target="../media/image24.png"/><Relationship Id="rId9" Type="http://schemas.openxmlformats.org/officeDocument/2006/relationships/image" Target="../media/image60.png"/><Relationship Id="rId15" Type="http://schemas.openxmlformats.org/officeDocument/2006/relationships/image" Target="../media/image75.png"/><Relationship Id="rId14" Type="http://schemas.openxmlformats.org/officeDocument/2006/relationships/image" Target="../media/image63.png"/><Relationship Id="rId17" Type="http://schemas.openxmlformats.org/officeDocument/2006/relationships/image" Target="../media/image77.png"/><Relationship Id="rId16" Type="http://schemas.openxmlformats.org/officeDocument/2006/relationships/image" Target="../media/image65.png"/><Relationship Id="rId5" Type="http://schemas.openxmlformats.org/officeDocument/2006/relationships/image" Target="../media/image57.png"/><Relationship Id="rId19" Type="http://schemas.openxmlformats.org/officeDocument/2006/relationships/image" Target="../media/image3.png"/><Relationship Id="rId6" Type="http://schemas.openxmlformats.org/officeDocument/2006/relationships/image" Target="../media/image69.png"/><Relationship Id="rId18" Type="http://schemas.openxmlformats.org/officeDocument/2006/relationships/image" Target="../media/image66.png"/><Relationship Id="rId7" Type="http://schemas.openxmlformats.org/officeDocument/2006/relationships/image" Target="../media/image76.png"/><Relationship Id="rId8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1.jpg"/><Relationship Id="rId4" Type="http://schemas.openxmlformats.org/officeDocument/2006/relationships/image" Target="../media/image24.png"/><Relationship Id="rId9" Type="http://schemas.openxmlformats.org/officeDocument/2006/relationships/image" Target="../media/image3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Relationship Id="rId7" Type="http://schemas.openxmlformats.org/officeDocument/2006/relationships/image" Target="../media/image58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1.jpg"/><Relationship Id="rId4" Type="http://schemas.openxmlformats.org/officeDocument/2006/relationships/image" Target="../media/image24.png"/><Relationship Id="rId9" Type="http://schemas.openxmlformats.org/officeDocument/2006/relationships/image" Target="../media/image9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1.jpg"/><Relationship Id="rId4" Type="http://schemas.openxmlformats.org/officeDocument/2006/relationships/image" Target="../media/image24.png"/><Relationship Id="rId9" Type="http://schemas.openxmlformats.org/officeDocument/2006/relationships/image" Target="../media/image58.png"/><Relationship Id="rId5" Type="http://schemas.openxmlformats.org/officeDocument/2006/relationships/image" Target="../media/image83.png"/><Relationship Id="rId6" Type="http://schemas.openxmlformats.org/officeDocument/2006/relationships/image" Target="../media/image91.png"/><Relationship Id="rId7" Type="http://schemas.openxmlformats.org/officeDocument/2006/relationships/image" Target="../media/image85.png"/><Relationship Id="rId8" Type="http://schemas.openxmlformats.org/officeDocument/2006/relationships/image" Target="../media/image8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png"/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1.jpg"/><Relationship Id="rId4" Type="http://schemas.openxmlformats.org/officeDocument/2006/relationships/image" Target="../media/image24.png"/><Relationship Id="rId9" Type="http://schemas.openxmlformats.org/officeDocument/2006/relationships/image" Target="../media/image123.png"/><Relationship Id="rId5" Type="http://schemas.openxmlformats.org/officeDocument/2006/relationships/image" Target="../media/image69.png"/><Relationship Id="rId6" Type="http://schemas.openxmlformats.org/officeDocument/2006/relationships/image" Target="../media/image3.png"/><Relationship Id="rId7" Type="http://schemas.openxmlformats.org/officeDocument/2006/relationships/image" Target="../media/image125.jpg"/><Relationship Id="rId8" Type="http://schemas.openxmlformats.org/officeDocument/2006/relationships/image" Target="../media/image8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1.jpg"/><Relationship Id="rId4" Type="http://schemas.openxmlformats.org/officeDocument/2006/relationships/image" Target="../media/image24.png"/><Relationship Id="rId5" Type="http://schemas.openxmlformats.org/officeDocument/2006/relationships/image" Target="../media/image69.png"/><Relationship Id="rId6" Type="http://schemas.openxmlformats.org/officeDocument/2006/relationships/image" Target="../media/image90.png"/><Relationship Id="rId7" Type="http://schemas.openxmlformats.org/officeDocument/2006/relationships/image" Target="../media/image94.png"/><Relationship Id="rId8" Type="http://schemas.openxmlformats.org/officeDocument/2006/relationships/image" Target="../media/image8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1.jpg"/><Relationship Id="rId4" Type="http://schemas.openxmlformats.org/officeDocument/2006/relationships/image" Target="../media/image24.png"/><Relationship Id="rId9" Type="http://schemas.openxmlformats.org/officeDocument/2006/relationships/image" Target="../media/image58.png"/><Relationship Id="rId5" Type="http://schemas.openxmlformats.org/officeDocument/2006/relationships/image" Target="../media/image9.png"/><Relationship Id="rId6" Type="http://schemas.openxmlformats.org/officeDocument/2006/relationships/image" Target="../media/image92.png"/><Relationship Id="rId7" Type="http://schemas.openxmlformats.org/officeDocument/2006/relationships/image" Target="../media/image97.png"/><Relationship Id="rId8" Type="http://schemas.openxmlformats.org/officeDocument/2006/relationships/image" Target="../media/image9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1.jpg"/><Relationship Id="rId4" Type="http://schemas.openxmlformats.org/officeDocument/2006/relationships/image" Target="../media/image24.png"/><Relationship Id="rId9" Type="http://schemas.openxmlformats.org/officeDocument/2006/relationships/image" Target="../media/image4.png"/><Relationship Id="rId5" Type="http://schemas.openxmlformats.org/officeDocument/2006/relationships/image" Target="../media/image16.jpg"/><Relationship Id="rId6" Type="http://schemas.openxmlformats.org/officeDocument/2006/relationships/image" Target="../media/image14.jpg"/><Relationship Id="rId7" Type="http://schemas.openxmlformats.org/officeDocument/2006/relationships/image" Target="../media/image20.jp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4.jpg"/><Relationship Id="rId4" Type="http://schemas.openxmlformats.org/officeDocument/2006/relationships/image" Target="../media/image24.png"/><Relationship Id="rId9" Type="http://schemas.openxmlformats.org/officeDocument/2006/relationships/image" Target="../media/image117.jpg"/><Relationship Id="rId5" Type="http://schemas.openxmlformats.org/officeDocument/2006/relationships/image" Target="../media/image98.png"/><Relationship Id="rId6" Type="http://schemas.openxmlformats.org/officeDocument/2006/relationships/image" Target="../media/image101.png"/><Relationship Id="rId7" Type="http://schemas.openxmlformats.org/officeDocument/2006/relationships/image" Target="../media/image122.png"/><Relationship Id="rId8" Type="http://schemas.openxmlformats.org/officeDocument/2006/relationships/image" Target="../media/image9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4.jpg"/><Relationship Id="rId4" Type="http://schemas.openxmlformats.org/officeDocument/2006/relationships/image" Target="../media/image24.png"/><Relationship Id="rId5" Type="http://schemas.openxmlformats.org/officeDocument/2006/relationships/image" Target="../media/image104.png"/><Relationship Id="rId6" Type="http://schemas.openxmlformats.org/officeDocument/2006/relationships/image" Target="../media/image100.png"/><Relationship Id="rId7" Type="http://schemas.openxmlformats.org/officeDocument/2006/relationships/image" Target="../media/image10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4.jpg"/><Relationship Id="rId4" Type="http://schemas.openxmlformats.org/officeDocument/2006/relationships/image" Target="../media/image24.png"/><Relationship Id="rId9" Type="http://schemas.openxmlformats.org/officeDocument/2006/relationships/image" Target="../media/image9.png"/><Relationship Id="rId5" Type="http://schemas.openxmlformats.org/officeDocument/2006/relationships/image" Target="../media/image103.png"/><Relationship Id="rId6" Type="http://schemas.openxmlformats.org/officeDocument/2006/relationships/image" Target="../media/image106.png"/><Relationship Id="rId7" Type="http://schemas.openxmlformats.org/officeDocument/2006/relationships/image" Target="../media/image101.png"/><Relationship Id="rId8" Type="http://schemas.openxmlformats.org/officeDocument/2006/relationships/image" Target="../media/image9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4.jpg"/><Relationship Id="rId4" Type="http://schemas.openxmlformats.org/officeDocument/2006/relationships/image" Target="../media/image24.png"/><Relationship Id="rId9" Type="http://schemas.openxmlformats.org/officeDocument/2006/relationships/image" Target="../media/image120.png"/><Relationship Id="rId5" Type="http://schemas.openxmlformats.org/officeDocument/2006/relationships/image" Target="../media/image98.png"/><Relationship Id="rId6" Type="http://schemas.openxmlformats.org/officeDocument/2006/relationships/image" Target="../media/image104.png"/><Relationship Id="rId7" Type="http://schemas.openxmlformats.org/officeDocument/2006/relationships/image" Target="../media/image110.png"/><Relationship Id="rId8" Type="http://schemas.openxmlformats.org/officeDocument/2006/relationships/image" Target="../media/image1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4.jpg"/><Relationship Id="rId4" Type="http://schemas.openxmlformats.org/officeDocument/2006/relationships/image" Target="../media/image24.png"/><Relationship Id="rId5" Type="http://schemas.openxmlformats.org/officeDocument/2006/relationships/image" Target="../media/image101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jp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jpg"/><Relationship Id="rId4" Type="http://schemas.openxmlformats.org/officeDocument/2006/relationships/image" Target="../media/image24.png"/><Relationship Id="rId9" Type="http://schemas.openxmlformats.org/officeDocument/2006/relationships/image" Target="../media/image81.jp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1.jpg"/><Relationship Id="rId4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jpg"/><Relationship Id="rId4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9.jp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7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9.jpg"/><Relationship Id="rId4" Type="http://schemas.openxmlformats.org/officeDocument/2006/relationships/image" Target="../media/image24.png"/><Relationship Id="rId10" Type="http://schemas.openxmlformats.org/officeDocument/2006/relationships/image" Target="../media/image3.png"/><Relationship Id="rId9" Type="http://schemas.openxmlformats.org/officeDocument/2006/relationships/image" Target="../media/image30.pn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7" Type="http://schemas.openxmlformats.org/officeDocument/2006/relationships/image" Target="../media/image43.jpg"/><Relationship Id="rId8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9.jpg"/><Relationship Id="rId4" Type="http://schemas.openxmlformats.org/officeDocument/2006/relationships/image" Target="../media/image24.png"/><Relationship Id="rId9" Type="http://schemas.openxmlformats.org/officeDocument/2006/relationships/image" Target="../media/image3.png"/><Relationship Id="rId5" Type="http://schemas.openxmlformats.org/officeDocument/2006/relationships/image" Target="../media/image40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9.jpg"/><Relationship Id="rId4" Type="http://schemas.openxmlformats.org/officeDocument/2006/relationships/image" Target="../media/image24.png"/><Relationship Id="rId9" Type="http://schemas.openxmlformats.org/officeDocument/2006/relationships/image" Target="../media/image9.png"/><Relationship Id="rId5" Type="http://schemas.openxmlformats.org/officeDocument/2006/relationships/image" Target="../media/image23.png"/><Relationship Id="rId6" Type="http://schemas.openxmlformats.org/officeDocument/2006/relationships/image" Target="../media/image35.png"/><Relationship Id="rId7" Type="http://schemas.openxmlformats.org/officeDocument/2006/relationships/image" Target="../media/image39.jp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100" y="365050"/>
            <a:ext cx="3185625" cy="47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50" y="-13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6825" y="1885997"/>
            <a:ext cx="6279851" cy="10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347450" y="2975450"/>
            <a:ext cx="4306200" cy="6003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27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School project</a:t>
            </a:r>
            <a:endParaRPr sz="27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350" y="2310100"/>
            <a:ext cx="1888925" cy="28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5075" y="2310100"/>
            <a:ext cx="1888925" cy="28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3050" y="365046"/>
            <a:ext cx="1104575" cy="4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62076" y="427500"/>
            <a:ext cx="1019842" cy="10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5180875" y="606538"/>
            <a:ext cx="352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Cím</a:t>
            </a:r>
            <a:r>
              <a:rPr lang="hu" sz="1000"/>
              <a:t>: </a:t>
            </a:r>
            <a:r>
              <a:rPr lang="hu" sz="1000"/>
              <a:t>	   </a:t>
            </a:r>
            <a:r>
              <a:rPr lang="hu" sz="1000"/>
              <a:t>3525 Miskolc, Palóczy László utca 3.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Telefon</a:t>
            </a:r>
            <a:r>
              <a:rPr lang="hu" sz="1000"/>
              <a:t>:   +36 46 500 930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E-mail: 	   kando@kkszki.hu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W</a:t>
            </a:r>
            <a:r>
              <a:rPr lang="hu" sz="1000"/>
              <a:t>eblap</a:t>
            </a:r>
            <a:r>
              <a:rPr lang="hu" sz="1000"/>
              <a:t>:   https://www.kkszki.hu</a:t>
            </a:r>
            <a:endParaRPr sz="1200"/>
          </a:p>
        </p:txBody>
      </p:sp>
      <p:sp>
        <p:nvSpPr>
          <p:cNvPr id="64" name="Google Shape;64;p13"/>
          <p:cNvSpPr txBox="1"/>
          <p:nvPr/>
        </p:nvSpPr>
        <p:spPr>
          <a:xfrm>
            <a:off x="808325" y="903350"/>
            <a:ext cx="315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OM azonosító: 203060/015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/>
              <a:t>Felnőttképzési nyilvántartás száma: E-001290/2015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2418900" y="1461825"/>
            <a:ext cx="4306200" cy="3693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200"/>
              <a:t>Miskolci SZC Kandó Kálmán Informatikai Technikum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Edit </a:t>
            </a: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Backend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3240713" y="952650"/>
            <a:ext cx="25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Notifications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9212" y="2329837"/>
            <a:ext cx="3207425" cy="1761338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9200" y="1573725"/>
            <a:ext cx="3207424" cy="605539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50" y="1697075"/>
            <a:ext cx="2217875" cy="33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6250" y="1136375"/>
            <a:ext cx="2671425" cy="40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3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Balázs </a:t>
            </a: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Backend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3016313" y="1029825"/>
            <a:ext cx="295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Battle and expedition base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Expedition service and controller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Config settings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Balance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925" y="1029813"/>
            <a:ext cx="1286275" cy="3083875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8075" y="2325050"/>
            <a:ext cx="1849074" cy="27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3600" y="2989779"/>
            <a:ext cx="1405900" cy="210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056050" y="-750500"/>
            <a:ext cx="2497450" cy="24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1000" y="1328852"/>
            <a:ext cx="1099175" cy="2166325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3666375" y="919550"/>
            <a:ext cx="25044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React JS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Bootstrap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Rxjs</a:t>
            </a:r>
            <a:br>
              <a:rPr b="1" lang="hu" sz="1900">
                <a:latin typeface="Caveat"/>
                <a:ea typeface="Caveat"/>
                <a:cs typeface="Caveat"/>
                <a:sym typeface="Caveat"/>
              </a:rPr>
            </a:b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Axios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Moment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React-cookie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React-simple-animate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React-hook-form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Use-sound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75" y="1207949"/>
            <a:ext cx="1320300" cy="252695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7675" y="979351"/>
            <a:ext cx="1181325" cy="30278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8147" y="1041197"/>
            <a:ext cx="1600500" cy="29041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3524" y="2616575"/>
            <a:ext cx="1684626" cy="25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58650" y="52350"/>
            <a:ext cx="1090400" cy="1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056050" y="-750500"/>
            <a:ext cx="2497450" cy="24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Norbert </a:t>
            </a: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750" y="1287649"/>
            <a:ext cx="3386176" cy="20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3240725" y="885700"/>
            <a:ext cx="2504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Island and choose an island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Buildings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Battle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Management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Login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Email confirmation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Gamefield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Notifications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Animations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RXJS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85250" y="1420425"/>
            <a:ext cx="2462100" cy="36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8950" y="14204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3575" y="14204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8200" y="14204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68950" y="18569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73575" y="185691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78200" y="18569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68950" y="22905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73575" y="22905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68950" y="27241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73575" y="27241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78200" y="2724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78200" y="22919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48625" y="191325"/>
            <a:ext cx="788050" cy="7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Norbert 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702725" y="885700"/>
            <a:ext cx="49974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Notifications: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websocket connection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new notifications arrive immediately (with an icon indication on hud)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detailed view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Gamefield: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magnification , moving, touch events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animation rendering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showing objects in grid structure</a:t>
            </a:r>
            <a:endParaRPr b="1" sz="17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200" y="1323250"/>
            <a:ext cx="2631249" cy="202205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7050" y="945500"/>
            <a:ext cx="347825" cy="3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75" y="2571750"/>
            <a:ext cx="1674625" cy="251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3275" y="3105475"/>
            <a:ext cx="1286000" cy="19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75" y="-59350"/>
            <a:ext cx="1004850" cy="10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Norbert 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2814600" y="962050"/>
            <a:ext cx="5154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RXJS </a:t>
            </a: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(javascript reactive programming library)</a:t>
            </a: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: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○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building</a:t>
            </a: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 production, events, reacting to HTTP requests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Animations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9000" y="2040975"/>
            <a:ext cx="1993575" cy="29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500" y="962050"/>
            <a:ext cx="1951250" cy="3203274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4250" y="2362425"/>
            <a:ext cx="2168526" cy="180797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4275" y="2362425"/>
            <a:ext cx="2346375" cy="143167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97600" y="-865825"/>
            <a:ext cx="2346375" cy="23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Edit </a:t>
            </a: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3081300" y="1201025"/>
            <a:ext cx="2504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200">
                <a:latin typeface="Caveat"/>
                <a:ea typeface="Caveat"/>
                <a:cs typeface="Caveat"/>
                <a:sym typeface="Caveat"/>
              </a:rPr>
              <a:t>My profile</a:t>
            </a:r>
            <a:endParaRPr b="1" sz="2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200">
                <a:latin typeface="Caveat"/>
                <a:ea typeface="Caveat"/>
                <a:cs typeface="Caveat"/>
                <a:sym typeface="Caveat"/>
              </a:rPr>
              <a:t>Tutorial</a:t>
            </a:r>
            <a:endParaRPr b="1" sz="2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200">
                <a:latin typeface="Caveat"/>
                <a:ea typeface="Caveat"/>
                <a:cs typeface="Caveat"/>
                <a:sym typeface="Caveat"/>
              </a:rPr>
              <a:t>Expedition</a:t>
            </a:r>
            <a:endParaRPr b="1" sz="22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9750" y="2716942"/>
            <a:ext cx="2978950" cy="137627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2725" y="1050312"/>
            <a:ext cx="1643400" cy="30429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33561"/>
            <a:ext cx="1643400" cy="246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0875" y="1005425"/>
            <a:ext cx="2251723" cy="30878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14100" y="2464600"/>
            <a:ext cx="1824050" cy="27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5975" y="52350"/>
            <a:ext cx="953075" cy="9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Balázs </a:t>
            </a: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240725" y="1016725"/>
            <a:ext cx="2504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UI / UX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Register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Password reset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Login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Market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Notifications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Music / sounds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5250" y="1843100"/>
            <a:ext cx="2180325" cy="327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6250" y="73775"/>
            <a:ext cx="999600" cy="9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6725" y="1014088"/>
            <a:ext cx="2540952" cy="142927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5625" y="985213"/>
            <a:ext cx="1301775" cy="31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25" y="2571750"/>
            <a:ext cx="2540952" cy="1429277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6200" y="1073375"/>
            <a:ext cx="6096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6200" y="1588075"/>
            <a:ext cx="6096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Balázs 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8363" y="1955275"/>
            <a:ext cx="2180325" cy="327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3326825" y="1016725"/>
            <a:ext cx="241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Register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React-hook-form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400">
                <a:latin typeface="Caveat"/>
                <a:ea typeface="Caveat"/>
                <a:cs typeface="Caveat"/>
                <a:sym typeface="Caveat"/>
              </a:rPr>
              <a:t>Error handling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0528" y="947100"/>
            <a:ext cx="2816250" cy="304862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4425" y="947100"/>
            <a:ext cx="1752126" cy="3048624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67312" y="2309725"/>
            <a:ext cx="1844750" cy="27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38761D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Balázs Frontend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26550" y="-1149925"/>
            <a:ext cx="3153300" cy="31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/>
          <p:nvPr/>
        </p:nvSpPr>
        <p:spPr>
          <a:xfrm>
            <a:off x="796025" y="931350"/>
            <a:ext cx="3532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Market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Caveat"/>
              <a:buChar char="○"/>
            </a:pP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Show exchanges</a:t>
            </a:r>
            <a:endParaRPr b="1" sz="19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Caveat"/>
              <a:buChar char="○"/>
            </a:pP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Managing own exchanges</a:t>
            </a:r>
            <a:endParaRPr b="1" sz="19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Caveat"/>
              <a:buChar char="○"/>
            </a:pP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Posting an exchange</a:t>
            </a:r>
            <a:endParaRPr b="1" sz="19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veat"/>
              <a:buChar char="➢"/>
            </a:pP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Music</a:t>
            </a:r>
            <a:r>
              <a:rPr b="1" lang="hu" sz="1900">
                <a:latin typeface="Caveat"/>
                <a:ea typeface="Caveat"/>
                <a:cs typeface="Caveat"/>
                <a:sym typeface="Caveat"/>
              </a:rPr>
              <a:t> / sounds</a:t>
            </a:r>
            <a:endParaRPr b="1" sz="1900"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Caveat"/>
              <a:buChar char="○"/>
            </a:pP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Playing sounds</a:t>
            </a:r>
            <a:endParaRPr b="1" sz="19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Caveat"/>
              <a:buChar char="○"/>
            </a:pPr>
            <a:r>
              <a:rPr b="1" lang="hu" sz="19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Playing music</a:t>
            </a:r>
            <a:endParaRPr b="1" sz="19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200" y="3163350"/>
            <a:ext cx="1906100" cy="94815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8537" y="2161400"/>
            <a:ext cx="1906100" cy="1950134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8525" y="994213"/>
            <a:ext cx="3927575" cy="105865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5725" y="1466775"/>
            <a:ext cx="2451175" cy="36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614725" y="2203975"/>
            <a:ext cx="5816400" cy="4311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latin typeface="Pacifico"/>
                <a:ea typeface="Pacifico"/>
                <a:cs typeface="Pacifico"/>
                <a:sym typeface="Pacifico"/>
              </a:rPr>
              <a:t>Why make a game?</a:t>
            </a:r>
            <a:endParaRPr sz="1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644725" y="2604175"/>
            <a:ext cx="575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➔"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There is a lot of stress in the world.</a:t>
            </a: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 Games can help you relax or relieve the stress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➔"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You can play it with a mobile app or in your browser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➔"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Easy to play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➔"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Doesn’t require a lot of time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➔"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Accessible anywhere at anytime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4350" y="349950"/>
            <a:ext cx="1368100" cy="1368100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8875" y="349950"/>
            <a:ext cx="1368100" cy="1368100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3350" y="349950"/>
            <a:ext cx="1368101" cy="1368100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4"/>
          <p:cNvSpPr txBox="1"/>
          <p:nvPr/>
        </p:nvSpPr>
        <p:spPr>
          <a:xfrm>
            <a:off x="1484450" y="1718038"/>
            <a:ext cx="13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Lobster"/>
                <a:ea typeface="Lobster"/>
                <a:cs typeface="Lobster"/>
                <a:sym typeface="Lobster"/>
              </a:rPr>
              <a:t>Edit Szigili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642700" y="1718050"/>
            <a:ext cx="17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Lobster"/>
                <a:ea typeface="Lobster"/>
                <a:cs typeface="Lobster"/>
                <a:sym typeface="Lobster"/>
              </a:rPr>
              <a:t>Norbert Lekner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005875" y="1936325"/>
            <a:ext cx="2138125" cy="32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5781950" y="1718050"/>
            <a:ext cx="21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latin typeface="Lobster"/>
                <a:ea typeface="Lobster"/>
                <a:cs typeface="Lobster"/>
                <a:sym typeface="Lobster"/>
              </a:rPr>
              <a:t>Balázs Mészáros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675" y="2193000"/>
            <a:ext cx="1938775" cy="290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Mobile App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3240725" y="1016725"/>
            <a:ext cx="250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Capacitor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Android studio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Responsive design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50" y="2243150"/>
            <a:ext cx="1933575" cy="29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1275" y="1831625"/>
            <a:ext cx="2262725" cy="33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 rotWithShape="1">
          <a:blip r:embed="rId7">
            <a:alphaModFix/>
          </a:blip>
          <a:srcRect b="48258" l="981" r="62798" t="8838"/>
          <a:stretch/>
        </p:blipFill>
        <p:spPr>
          <a:xfrm>
            <a:off x="5300475" y="1097550"/>
            <a:ext cx="3121200" cy="20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6450" y="1188025"/>
            <a:ext cx="1752900" cy="8335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32"/>
          <p:cNvPicPr preferRelativeResize="0"/>
          <p:nvPr/>
        </p:nvPicPr>
        <p:blipFill rotWithShape="1">
          <a:blip r:embed="rId9">
            <a:alphaModFix/>
          </a:blip>
          <a:srcRect b="0" l="3929" r="0" t="0"/>
          <a:stretch/>
        </p:blipFill>
        <p:spPr>
          <a:xfrm>
            <a:off x="1977625" y="2255950"/>
            <a:ext cx="3121198" cy="1461074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Testing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2504475" y="864325"/>
            <a:ext cx="417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Functions of battle and expedition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Manual testing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Frontend testing (Lighthouse)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949" y="885700"/>
            <a:ext cx="3232276" cy="48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3519" y="2084143"/>
            <a:ext cx="2895725" cy="1734282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33"/>
          <p:cNvPicPr preferRelativeResize="0"/>
          <p:nvPr/>
        </p:nvPicPr>
        <p:blipFill rotWithShape="1">
          <a:blip r:embed="rId7">
            <a:alphaModFix/>
          </a:blip>
          <a:srcRect b="35152" l="63361" r="1290" t="12428"/>
          <a:stretch/>
        </p:blipFill>
        <p:spPr>
          <a:xfrm>
            <a:off x="1011925" y="2084148"/>
            <a:ext cx="2621731" cy="1734275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Teamwork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25" name="Google Shape;325;p34"/>
          <p:cNvSpPr txBox="1"/>
          <p:nvPr/>
        </p:nvSpPr>
        <p:spPr>
          <a:xfrm>
            <a:off x="1498800" y="979350"/>
            <a:ext cx="2504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Github (2 repository)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Trello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Discord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Messenger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Google Drive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419" y="1151325"/>
            <a:ext cx="3683230" cy="2720524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2375" y="2758275"/>
            <a:ext cx="2835449" cy="1113575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908175"/>
            <a:ext cx="1525100" cy="22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2875" y="3267025"/>
            <a:ext cx="1201125" cy="18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149650" y="-783600"/>
            <a:ext cx="2648450" cy="2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Publication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3240725" y="1016725"/>
            <a:ext cx="250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SharkASP.net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Firebase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Google Drive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0075" y="1637250"/>
            <a:ext cx="2297625" cy="34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69325" y="1749400"/>
            <a:ext cx="2616600" cy="3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8625" y="2728750"/>
            <a:ext cx="4060093" cy="11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2375" y="1256000"/>
            <a:ext cx="1787203" cy="10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5125" y="1111075"/>
            <a:ext cx="2583402" cy="7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 txBox="1"/>
          <p:nvPr/>
        </p:nvSpPr>
        <p:spPr>
          <a:xfrm>
            <a:off x="-1054125" y="2668950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E0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Future development possibility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1009250" y="940525"/>
            <a:ext cx="7176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Microtransactions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Battle / expedition rate acceleration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Changeable profile pictures, Ui elements / skins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Normal mobile app development 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Changing to react native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Rewrite the app with kotlin / java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New features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More buildings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Build your own island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Collaborate with other islands (guilds) and travel to other peoples islands</a:t>
            </a:r>
            <a:endParaRPr b="1" sz="18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Caveat"/>
              <a:buChar char="○"/>
            </a:pPr>
            <a:r>
              <a:rPr b="1" lang="hu" sz="18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Long expeditions (E.g. going through a cave with 4 small enemies and a boss)</a:t>
            </a:r>
            <a:endParaRPr b="1" sz="2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51" name="Google Shape;3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17145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9875" y="-1007875"/>
            <a:ext cx="3337100" cy="33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3775" y="1380938"/>
            <a:ext cx="896025" cy="8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100" y="365050"/>
            <a:ext cx="3185625" cy="47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625" y="895397"/>
            <a:ext cx="6279851" cy="10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 txBox="1"/>
          <p:nvPr/>
        </p:nvSpPr>
        <p:spPr>
          <a:xfrm>
            <a:off x="1502675" y="2138150"/>
            <a:ext cx="5995800" cy="7080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34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Thank you for your attention!</a:t>
            </a:r>
            <a:endParaRPr sz="34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63" name="Google Shape;36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350" y="2310100"/>
            <a:ext cx="1888925" cy="28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5075" y="2310100"/>
            <a:ext cx="1888925" cy="283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8700" y="1784125"/>
            <a:ext cx="1034325" cy="10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180678" y="-850800"/>
            <a:ext cx="2780525" cy="27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latin typeface="Pacifico"/>
                <a:ea typeface="Pacifico"/>
                <a:cs typeface="Pacifico"/>
                <a:sym typeface="Pacifico"/>
              </a:rPr>
              <a:t>About the game</a:t>
            </a:r>
            <a:endParaRPr sz="1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521125" y="928525"/>
            <a:ext cx="220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Choose an island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Battle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Expedition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Build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Upgrade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latin typeface="Caveat"/>
                <a:ea typeface="Caveat"/>
                <a:cs typeface="Caveat"/>
                <a:sym typeface="Caveat"/>
              </a:rPr>
              <a:t>Collect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075" y="2302625"/>
            <a:ext cx="1893925" cy="28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42800"/>
            <a:ext cx="1933800" cy="29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7675" y="44036"/>
            <a:ext cx="967325" cy="9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74350" y="-320075"/>
            <a:ext cx="2099375" cy="20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9">
            <a:alphaModFix/>
          </a:blip>
          <a:srcRect b="0" l="14236" r="12791" t="0"/>
          <a:stretch/>
        </p:blipFill>
        <p:spPr>
          <a:xfrm>
            <a:off x="3863300" y="1011350"/>
            <a:ext cx="3537823" cy="2363376"/>
          </a:xfrm>
          <a:prstGeom prst="rect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The main parts</a:t>
            </a:r>
            <a:endParaRPr sz="16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689575" y="1011350"/>
            <a:ext cx="5711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Login / Register / Password reset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My profile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Management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Build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Battle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Expedition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Tutorial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Market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Notifications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Music / sounds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600">
                <a:latin typeface="Caveat"/>
                <a:ea typeface="Caveat"/>
                <a:cs typeface="Caveat"/>
                <a:sym typeface="Caveat"/>
              </a:rPr>
              <a:t>Logout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0949" y="1027950"/>
            <a:ext cx="898450" cy="3087601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25" y="1951250"/>
            <a:ext cx="2128175" cy="319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625" y="5885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1689575" y="281845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FFE599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latin typeface="Pacifico"/>
                <a:ea typeface="Pacifico"/>
                <a:cs typeface="Pacifico"/>
                <a:sym typeface="Pacifico"/>
              </a:rPr>
              <a:t>The structure</a:t>
            </a:r>
            <a:endParaRPr sz="1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2695500" y="1003875"/>
            <a:ext cx="3943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Caveat"/>
              <a:buChar char="➢"/>
            </a:pPr>
            <a:r>
              <a:rPr b="1" lang="hu" sz="1800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Database</a:t>
            </a:r>
            <a:endParaRPr b="1" sz="1800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Mysql + apache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Entity framework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Caveat"/>
              <a:buChar char="➢"/>
            </a:pPr>
            <a:r>
              <a:rPr b="1" lang="hu" sz="1800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Backend</a:t>
            </a:r>
            <a:endParaRPr b="1" sz="1800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ASP.NET Core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Swagger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WebAPI / service / authentication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Caveat"/>
              <a:buChar char="➢"/>
            </a:pPr>
            <a:r>
              <a:rPr b="1" lang="hu" sz="1800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Frontend</a:t>
            </a:r>
            <a:endParaRPr b="1" sz="1800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React Js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○"/>
            </a:pPr>
            <a:r>
              <a:rPr lang="hu" sz="1800">
                <a:latin typeface="Caveat"/>
                <a:ea typeface="Caveat"/>
                <a:cs typeface="Caveat"/>
                <a:sym typeface="Caveat"/>
              </a:rPr>
              <a:t>Bootstrap + Npm packages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63375"/>
            <a:ext cx="2053425" cy="30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38700" y="1480250"/>
            <a:ext cx="2442175" cy="36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00" y="-39300"/>
            <a:ext cx="1069550" cy="10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1725" y="-521587"/>
            <a:ext cx="2383475" cy="23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025" y="1323250"/>
            <a:ext cx="2546825" cy="38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Database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743750" y="1016725"/>
            <a:ext cx="2504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Mysql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Model first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Entity framework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5 tables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6975" y="-589750"/>
            <a:ext cx="1913000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3375" y="1027975"/>
            <a:ext cx="4374953" cy="30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Backend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887775" y="976800"/>
            <a:ext cx="3237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ASP .NET 6.0 Web API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3 layer architecture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Dependency Injection Design Pattern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Async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Mailkit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Websocket (SignalR)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JSON Web Tokens (JWT) 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Password encryption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Entity Framework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Json files for static datas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450" y="1094700"/>
            <a:ext cx="1700800" cy="968675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8450" y="2240850"/>
            <a:ext cx="1700800" cy="1513094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3299" y="1094700"/>
            <a:ext cx="1614375" cy="2837400"/>
          </a:xfrm>
          <a:prstGeom prst="rect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75" y="2662138"/>
            <a:ext cx="1614375" cy="242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126325" y="2106894"/>
            <a:ext cx="1984537" cy="297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0" y="51800"/>
            <a:ext cx="1042900" cy="10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Norbert Backend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598100" y="941975"/>
            <a:ext cx="5367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3 layer architecture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Caveat"/>
              <a:buChar char="○"/>
            </a:pPr>
            <a:r>
              <a:rPr b="1" lang="hu" sz="16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Data Access Layer, Business Logic Layer, Presentation Layer</a:t>
            </a:r>
            <a:endParaRPr b="1" sz="16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Caveat"/>
              <a:buChar char="○"/>
            </a:pPr>
            <a:r>
              <a:rPr b="1" lang="hu" sz="16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Advantages over traditional design patterns: easy to read, maintainable, easier to test</a:t>
            </a:r>
            <a:endParaRPr b="1" sz="16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b="1" lang="hu" sz="1800">
                <a:latin typeface="Caveat"/>
                <a:ea typeface="Caveat"/>
                <a:cs typeface="Caveat"/>
                <a:sym typeface="Caveat"/>
              </a:rPr>
              <a:t>Dependency Injection Design Pattern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Caveat"/>
              <a:buChar char="○"/>
            </a:pPr>
            <a:r>
              <a:rPr b="1" lang="hu" sz="16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Interface, as a dependency - the implementation can be easily changed without changing the behavior of the class to other parts of the code</a:t>
            </a:r>
            <a:endParaRPr b="1" sz="16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025" y="1050450"/>
            <a:ext cx="1551125" cy="158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1287" y="2886000"/>
            <a:ext cx="2404600" cy="121455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5111" y="2949498"/>
            <a:ext cx="2333775" cy="115105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250" y="2742026"/>
            <a:ext cx="1551125" cy="23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3450" y="142525"/>
            <a:ext cx="743175" cy="7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075" y="82225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1584725" y="454600"/>
            <a:ext cx="5816400" cy="431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Norbert Backend</a:t>
            </a:r>
            <a:endParaRPr sz="160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688" y="1832038"/>
            <a:ext cx="2133175" cy="319976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628000" y="885700"/>
            <a:ext cx="4949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veat"/>
              <a:buChar char="➢"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JSON Web Tokens (JWT):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It gives you a signed token after logging in, which the server certify after authorization</a:t>
            </a:r>
            <a:endParaRPr b="1" sz="17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veat"/>
              <a:buChar char="➢"/>
            </a:pPr>
            <a:r>
              <a:rPr b="1" lang="hu" sz="2000">
                <a:latin typeface="Caveat"/>
                <a:ea typeface="Caveat"/>
                <a:cs typeface="Caveat"/>
                <a:sym typeface="Caveat"/>
              </a:rPr>
              <a:t>Websocket (SignalR):</a:t>
            </a:r>
            <a:endParaRPr b="1" sz="2000"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It allows a two-way communication between the server and the browser</a:t>
            </a:r>
            <a:endParaRPr b="1" sz="17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700"/>
              <a:buFont typeface="Caveat"/>
              <a:buChar char="○"/>
            </a:pPr>
            <a:r>
              <a:rPr b="1" lang="hu" sz="1700">
                <a:solidFill>
                  <a:srgbClr val="0B5394"/>
                </a:solidFill>
                <a:latin typeface="Caveat"/>
                <a:ea typeface="Caveat"/>
                <a:cs typeface="Caveat"/>
                <a:sym typeface="Caveat"/>
              </a:rPr>
              <a:t>It maintains connection (unlike HTTP)</a:t>
            </a:r>
            <a:endParaRPr b="1" sz="1700">
              <a:solidFill>
                <a:srgbClr val="0B539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6">
            <a:alphaModFix/>
          </a:blip>
          <a:srcRect b="12332" l="11835" r="6598" t="9168"/>
          <a:stretch/>
        </p:blipFill>
        <p:spPr>
          <a:xfrm>
            <a:off x="5610700" y="1098975"/>
            <a:ext cx="2915651" cy="1472774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0275" y="2728150"/>
            <a:ext cx="2915650" cy="140755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375" y="3402286"/>
            <a:ext cx="1086350" cy="162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641575" y="-506975"/>
            <a:ext cx="1792875" cy="17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